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5"/>
  </p:notesMasterIdLst>
  <p:handoutMasterIdLst>
    <p:handoutMasterId r:id="rId26"/>
  </p:handoutMasterIdLst>
  <p:sldIdLst>
    <p:sldId id="322" r:id="rId2"/>
    <p:sldId id="321" r:id="rId3"/>
    <p:sldId id="296" r:id="rId4"/>
    <p:sldId id="330" r:id="rId5"/>
    <p:sldId id="325" r:id="rId6"/>
    <p:sldId id="326" r:id="rId7"/>
    <p:sldId id="337" r:id="rId8"/>
    <p:sldId id="341" r:id="rId9"/>
    <p:sldId id="338" r:id="rId10"/>
    <p:sldId id="342" r:id="rId11"/>
    <p:sldId id="340" r:id="rId12"/>
    <p:sldId id="333" r:id="rId13"/>
    <p:sldId id="344" r:id="rId14"/>
    <p:sldId id="346" r:id="rId15"/>
    <p:sldId id="297" r:id="rId16"/>
    <p:sldId id="335" r:id="rId17"/>
    <p:sldId id="343" r:id="rId18"/>
    <p:sldId id="329" r:id="rId19"/>
    <p:sldId id="259" r:id="rId20"/>
    <p:sldId id="334" r:id="rId21"/>
    <p:sldId id="332" r:id="rId22"/>
    <p:sldId id="327" r:id="rId23"/>
    <p:sldId id="336" r:id="rId24"/>
  </p:sldIdLst>
  <p:sldSz cx="12190413" cy="6859588"/>
  <p:notesSz cx="6858000" cy="9144000"/>
  <p:embeddedFontLst>
    <p:embeddedFont>
      <p:font typeface="굴림체" panose="020B0609000101010101" pitchFamily="49" charset="-127"/>
      <p:regular r:id="rId27"/>
    </p:embeddedFon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onsolas" panose="020B0609020204030204" pitchFamily="49" charset="0"/>
      <p:regular r:id="rId36"/>
      <p:bold r:id="rId37"/>
      <p:italic r:id="rId38"/>
      <p:boldItalic r:id="rId39"/>
    </p:embeddedFont>
    <p:embeddedFont>
      <p:font typeface="Noto Sans" panose="020B0604020202020204" charset="0"/>
      <p:regular r:id="rId40"/>
      <p:bold r:id="rId4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48179" autoAdjust="0"/>
  </p:normalViewPr>
  <p:slideViewPr>
    <p:cSldViewPr snapToGrid="0">
      <p:cViewPr varScale="1">
        <p:scale>
          <a:sx n="55" d="100"/>
          <a:sy n="55" d="100"/>
        </p:scale>
        <p:origin x="2994" y="60"/>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2021-04-08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2021-04-08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15530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For improvements to the TOR roster, the organization is to look at Non-TOR players with higher values in PLUS_MINUS, PER, and PIE compared to their current roster. These statistics hold potential values in producing team wins and are underutilized by their current teams.​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Alternatively, Field Goal % (FG_PCT) and 3-pointers % (FG3_PCT) are to look out for player efficiency.</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We recommend players with higher important feature values than the average TOR player and a salary below the average of a TOR player.</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 (Shamorie Ponds). We advocate exploring his utilization or replacing him.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Health</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Rapport with the team</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Satisfaction with the coaching</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Placement in the games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Happiness with the contract</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Calibri" panose="020F0502020204030204" pitchFamily="34" charset="0"/>
                <a:ea typeface="Yu Mincho" panose="02020400000000000000" pitchFamily="18" charset="-128"/>
                <a:cs typeface="Calibri" panose="020F0502020204030204" pitchFamily="34" charset="0"/>
              </a:rPr>
              <a:t>Personal life</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Calibri" panose="020F0502020204030204" pitchFamily="34" charset="0"/>
                <a:ea typeface="Yu Mincho" panose="02020400000000000000" pitchFamily="18" charset="-128"/>
              </a:rPr>
            </a:br>
            <a:r>
              <a:rPr lang="en-CA" sz="1800" dirty="0">
                <a:effectLst/>
                <a:latin typeface="Calibri" panose="020F0502020204030204" pitchFamily="34" charset="0"/>
                <a:ea typeface="Yu Mincho" panose="02020400000000000000" pitchFamily="18" charset="-128"/>
                <a:cs typeface="Calibri" panose="020F0502020204030204" pitchFamily="34" charset="0"/>
              </a:rPr>
              <a:t>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rtl="0" latinLnBrk="0">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0">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0">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0">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Here is the formula.</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2175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Times New Roman" panose="02020603050405020304" pitchFamily="18" charset="0"/>
                <a:cs typeface="Calibri" panose="020F0502020204030204" pitchFamily="34" charset="0"/>
              </a:rPr>
              <a:t>This analysis was done in 2 phases:</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2021-04-08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2021-04-08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2021-04-08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2021-04-08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 – reorder 10, 11</a:t>
            </a:r>
          </a:p>
        </p:txBody>
      </p:sp>
      <p:pic>
        <p:nvPicPr>
          <p:cNvPr id="7" name="Content Placeholder 6">
            <a:extLst>
              <a:ext uri="{FF2B5EF4-FFF2-40B4-BE49-F238E27FC236}">
                <a16:creationId xmlns:a16="http://schemas.microsoft.com/office/drawing/2014/main" id="{F9D9F1BF-8D97-4ADE-94CC-B8B707D15A4C}"/>
              </a:ext>
            </a:extLst>
          </p:cNvPr>
          <p:cNvPicPr>
            <a:picLocks noGrp="1"/>
          </p:cNvPicPr>
          <p:nvPr>
            <p:ph idx="1"/>
          </p:nvPr>
        </p:nvPicPr>
        <p:blipFill>
          <a:blip r:embed="rId3"/>
          <a:stretch>
            <a:fillRect/>
          </a:stretch>
        </p:blipFill>
        <p:spPr>
          <a:xfrm>
            <a:off x="2872776" y="2084480"/>
            <a:ext cx="8859486" cy="4601217"/>
          </a:xfrm>
          <a:prstGeom prst="rect">
            <a:avLst/>
          </a:prstGeom>
        </p:spPr>
      </p:pic>
      <p:pic>
        <p:nvPicPr>
          <p:cNvPr id="11" name="Picture 10">
            <a:extLst>
              <a:ext uri="{FF2B5EF4-FFF2-40B4-BE49-F238E27FC236}">
                <a16:creationId xmlns:a16="http://schemas.microsoft.com/office/drawing/2014/main" id="{20B34C85-32C9-4ADD-82D6-5D674A75E8B7}"/>
              </a:ext>
            </a:extLst>
          </p:cNvPr>
          <p:cNvPicPr>
            <a:picLocks noChangeAspect="1"/>
          </p:cNvPicPr>
          <p:nvPr/>
        </p:nvPicPr>
        <p:blipFill>
          <a:blip r:embed="rId4"/>
          <a:stretch>
            <a:fillRect/>
          </a:stretch>
        </p:blipFill>
        <p:spPr>
          <a:xfrm>
            <a:off x="-649417" y="1408185"/>
            <a:ext cx="5401887" cy="1015538"/>
          </a:xfrm>
          <a:prstGeom prst="rect">
            <a:avLst/>
          </a:prstGeom>
        </p:spPr>
      </p:pic>
      <p:sp>
        <p:nvSpPr>
          <p:cNvPr id="12" name="TextBox 11">
            <a:extLst>
              <a:ext uri="{FF2B5EF4-FFF2-40B4-BE49-F238E27FC236}">
                <a16:creationId xmlns:a16="http://schemas.microsoft.com/office/drawing/2014/main" id="{B1A6EB2C-6A21-4B39-9214-B1AE76F194B2}"/>
              </a:ext>
            </a:extLst>
          </p:cNvPr>
          <p:cNvSpPr txBox="1"/>
          <p:nvPr/>
        </p:nvSpPr>
        <p:spPr>
          <a:xfrm>
            <a:off x="1300480" y="2145595"/>
            <a:ext cx="1784925" cy="584775"/>
          </a:xfrm>
          <a:prstGeom prst="rect">
            <a:avLst/>
          </a:prstGeom>
          <a:noFill/>
        </p:spPr>
        <p:txBody>
          <a:bodyPr wrap="square" rtlCol="0">
            <a:spAutoFit/>
          </a:bodyPr>
          <a:lstStyle/>
          <a:p>
            <a:r>
              <a:rPr lang="en-CA" sz="1600" b="1" dirty="0"/>
              <a:t>Do we want to show this?</a:t>
            </a:r>
          </a:p>
        </p:txBody>
      </p:sp>
    </p:spTree>
    <p:extLst>
      <p:ext uri="{BB962C8B-B14F-4D97-AF65-F5344CB8AC3E}">
        <p14:creationId xmlns:p14="http://schemas.microsoft.com/office/powerpoint/2010/main" val="272320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Results</a:t>
            </a:r>
          </a:p>
        </p:txBody>
      </p:sp>
      <p:pic>
        <p:nvPicPr>
          <p:cNvPr id="7" name="Picture 6">
            <a:extLst>
              <a:ext uri="{FF2B5EF4-FFF2-40B4-BE49-F238E27FC236}">
                <a16:creationId xmlns:a16="http://schemas.microsoft.com/office/drawing/2014/main" id="{A9D8E673-6F06-4344-BA2C-332542FFCAD9}"/>
              </a:ext>
            </a:extLst>
          </p:cNvPr>
          <p:cNvPicPr/>
          <p:nvPr/>
        </p:nvPicPr>
        <p:blipFill>
          <a:blip r:embed="rId3"/>
          <a:stretch>
            <a:fillRect/>
          </a:stretch>
        </p:blipFill>
        <p:spPr>
          <a:xfrm>
            <a:off x="7752080" y="3285649"/>
            <a:ext cx="3621246" cy="2038191"/>
          </a:xfrm>
          <a:prstGeom prst="rect">
            <a:avLst/>
          </a:prstGeom>
        </p:spPr>
      </p:pic>
      <p:pic>
        <p:nvPicPr>
          <p:cNvPr id="8" name="Content Placeholder 7">
            <a:extLst>
              <a:ext uri="{FF2B5EF4-FFF2-40B4-BE49-F238E27FC236}">
                <a16:creationId xmlns:a16="http://schemas.microsoft.com/office/drawing/2014/main" id="{253B2D23-530E-4B4D-87E7-776DA483A89D}"/>
              </a:ext>
            </a:extLst>
          </p:cNvPr>
          <p:cNvPicPr>
            <a:picLocks noGrp="1"/>
          </p:cNvPicPr>
          <p:nvPr>
            <p:ph idx="1"/>
          </p:nvPr>
        </p:nvPicPr>
        <p:blipFill>
          <a:blip r:embed="rId4"/>
          <a:stretch>
            <a:fillRect/>
          </a:stretch>
        </p:blipFill>
        <p:spPr>
          <a:xfrm>
            <a:off x="1310640" y="1624218"/>
            <a:ext cx="6161610" cy="3079862"/>
          </a:xfrm>
          <a:prstGeom prst="rect">
            <a:avLst/>
          </a:prstGeom>
        </p:spPr>
      </p:pic>
      <p:sp>
        <p:nvSpPr>
          <p:cNvPr id="9" name="TextBox 8">
            <a:extLst>
              <a:ext uri="{FF2B5EF4-FFF2-40B4-BE49-F238E27FC236}">
                <a16:creationId xmlns:a16="http://schemas.microsoft.com/office/drawing/2014/main" id="{67FF7BCE-E68E-4641-8F5D-C969DA93EB15}"/>
              </a:ext>
            </a:extLst>
          </p:cNvPr>
          <p:cNvSpPr txBox="1"/>
          <p:nvPr/>
        </p:nvSpPr>
        <p:spPr>
          <a:xfrm>
            <a:off x="7472250" y="2184399"/>
            <a:ext cx="4137395" cy="39817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Make better and add animations</a:t>
            </a:r>
          </a:p>
        </p:txBody>
      </p:sp>
    </p:spTree>
    <p:extLst>
      <p:ext uri="{BB962C8B-B14F-4D97-AF65-F5344CB8AC3E}">
        <p14:creationId xmlns:p14="http://schemas.microsoft.com/office/powerpoint/2010/main" val="2781577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r>
              <a:rPr lang="en-CA" dirty="0"/>
              <a:t>Add 4 points from notes – remove the name from #4 </a:t>
            </a:r>
          </a:p>
        </p:txBody>
      </p:sp>
    </p:spTree>
    <p:extLst>
      <p:ext uri="{BB962C8B-B14F-4D97-AF65-F5344CB8AC3E}">
        <p14:creationId xmlns:p14="http://schemas.microsoft.com/office/powerpoint/2010/main" val="24463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27680" y="1485900"/>
            <a:ext cx="6959600" cy="4894580"/>
          </a:xfrm>
          <a:prstGeom prst="rect">
            <a:avLst/>
          </a:prstGeom>
          <a:noFill/>
          <a:ln>
            <a:noFill/>
          </a:ln>
        </p:spPr>
      </p:pic>
    </p:spTree>
    <p:extLst>
      <p:ext uri="{BB962C8B-B14F-4D97-AF65-F5344CB8AC3E}">
        <p14:creationId xmlns:p14="http://schemas.microsoft.com/office/powerpoint/2010/main" val="588468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429659" y="1961595"/>
            <a:ext cx="4625987" cy="2923877"/>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3600" dirty="0">
                <a:solidFill>
                  <a:srgbClr val="575757"/>
                </a:solidFill>
                <a:latin typeface="+mj-lt"/>
              </a:rPr>
              <a:t>Toronto Raptors only</a:t>
            </a:r>
          </a:p>
          <a:p>
            <a:pPr marL="342900" indent="-342900">
              <a:buFont typeface="Arial" panose="020B0604020202020204" pitchFamily="34" charset="0"/>
              <a:buChar char="•"/>
              <a:defRPr/>
            </a:pPr>
            <a:r>
              <a:rPr lang="en-US" altLang="ko-KR" sz="3600" dirty="0">
                <a:solidFill>
                  <a:srgbClr val="575757"/>
                </a:solidFill>
                <a:latin typeface="+mj-lt"/>
              </a:rPr>
              <a:t>Qualitative factors</a:t>
            </a:r>
          </a:p>
          <a:p>
            <a:pPr marL="342900" indent="-342900">
              <a:buFont typeface="Arial" panose="020B0604020202020204" pitchFamily="34" charset="0"/>
              <a:buChar char="•"/>
              <a:defRPr/>
            </a:pPr>
            <a:r>
              <a:rPr lang="en-US" altLang="ko-KR" sz="3600" dirty="0">
                <a:solidFill>
                  <a:srgbClr val="575757"/>
                </a:solidFill>
                <a:latin typeface="+mj-lt"/>
              </a:rPr>
              <a:t>Ponds(describe about need of further study)</a:t>
            </a:r>
          </a:p>
          <a:p>
            <a:pPr marL="342900" indent="-342900">
              <a:buFont typeface="Arial" panose="020B0604020202020204" pitchFamily="34" charset="0"/>
              <a:buChar char="•"/>
              <a:defRPr/>
            </a:pPr>
            <a:endParaRPr lang="en-US" altLang="ko-KR" b="1" dirty="0">
              <a:solidFill>
                <a:srgbClr val="575757"/>
              </a:solidFill>
              <a:latin typeface="+mj-lt"/>
            </a:endParaRPr>
          </a:p>
          <a:p>
            <a:pPr marL="342900" indent="-342900">
              <a:buFont typeface="Arial" panose="020B0604020202020204" pitchFamily="34" charset="0"/>
              <a:buChar char="•"/>
              <a:defRPr/>
            </a:pPr>
            <a:endParaRPr lang="en-US" altLang="ko-KR" b="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7799547" cy="5040560"/>
          </a:xfrm>
        </p:spPr>
        <p:txBody>
          <a:bodyPr>
            <a:norm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Open access API (</a:t>
            </a: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nba_api</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rPr>
              <a:t>PlayerGameLogs</a:t>
            </a: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489 records</a:t>
            </a:r>
          </a:p>
          <a:p>
            <a:pPr>
              <a:buFont typeface="Arial" panose="020B0604020202020204" pitchFamily="34" charset="0"/>
              <a:buChar char="•"/>
              <a:defRPr/>
            </a:pPr>
            <a:r>
              <a:rPr lang="en-US" altLang="ko-KR" i="1" dirty="0">
                <a:solidFill>
                  <a:prstClr val="black">
                    <a:lumMod val="75000"/>
                    <a:lumOff val="25000"/>
                  </a:prstClr>
                </a:solidFill>
                <a:latin typeface="Calibri"/>
              </a:rPr>
              <a:t>NBA </a:t>
            </a:r>
            <a:r>
              <a:rPr lang="en-US" altLang="ko-KR" i="1" dirty="0" err="1">
                <a:solidFill>
                  <a:prstClr val="black">
                    <a:lumMod val="75000"/>
                    <a:lumOff val="25000"/>
                  </a:prstClr>
                </a:solidFill>
                <a:latin typeface="Calibri"/>
              </a:rPr>
              <a:t>PlayByPlay</a:t>
            </a:r>
            <a:r>
              <a:rPr lang="en-US" altLang="ko-KR" i="1" dirty="0">
                <a:solidFill>
                  <a:prstClr val="black">
                    <a:lumMod val="75000"/>
                    <a:lumOff val="25000"/>
                  </a:prstClr>
                </a:solidFill>
                <a:latin typeface="Calibri"/>
              </a:rPr>
              <a:t> (mention about it)</a:t>
            </a:r>
          </a:p>
          <a:p>
            <a:pPr>
              <a:buFont typeface="Arial" panose="020B0604020202020204" pitchFamily="34" charset="0"/>
              <a:buChar char="•"/>
              <a:defRPr/>
            </a:pPr>
            <a:r>
              <a:rPr lang="en-US" altLang="ko-KR" i="1" dirty="0">
                <a:solidFill>
                  <a:prstClr val="black">
                    <a:lumMod val="75000"/>
                    <a:lumOff val="25000"/>
                  </a:prstClr>
                </a:solidFill>
                <a:latin typeface="Calibri"/>
              </a:rPr>
              <a:t>Decide if we want the </a:t>
            </a:r>
            <a:r>
              <a:rPr lang="en-US" altLang="ko-KR" i="1" dirty="0" err="1">
                <a:solidFill>
                  <a:prstClr val="black">
                    <a:lumMod val="75000"/>
                    <a:lumOff val="25000"/>
                  </a:prstClr>
                </a:solidFill>
                <a:latin typeface="Calibri"/>
              </a:rPr>
              <a:t>db</a:t>
            </a:r>
            <a:r>
              <a:rPr lang="en-US" altLang="ko-KR" i="1" dirty="0">
                <a:solidFill>
                  <a:prstClr val="black">
                    <a:lumMod val="75000"/>
                    <a:lumOff val="25000"/>
                  </a:prstClr>
                </a:solidFill>
                <a:latin typeface="Calibri"/>
              </a:rPr>
              <a:t> diagrams</a:t>
            </a:r>
          </a:p>
          <a:p>
            <a:pPr>
              <a:buFont typeface="Arial" panose="020B0604020202020204" pitchFamily="34" charset="0"/>
              <a:buChar char="•"/>
              <a:defRPr/>
            </a:pPr>
            <a:r>
              <a:rPr lang="en-US" altLang="ko-KR" dirty="0">
                <a:solidFill>
                  <a:prstClr val="black">
                    <a:lumMod val="75000"/>
                    <a:lumOff val="25000"/>
                  </a:prstClr>
                </a:solidFill>
                <a:latin typeface="Calibri"/>
              </a:rPr>
              <a:t>Describe the Target and features</a:t>
            </a:r>
            <a:endParaRPr lang="en-US" altLang="ko-KR" i="1" dirty="0">
              <a:solidFill>
                <a:prstClr val="black">
                  <a:lumMod val="75000"/>
                  <a:lumOff val="25000"/>
                </a:prstClr>
              </a:solidFill>
              <a:latin typeface="Calibri"/>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1</a:t>
            </a:r>
          </a:p>
        </p:txBody>
      </p:sp>
      <p:pic>
        <p:nvPicPr>
          <p:cNvPr id="10" name="Content Placeholder 9" descr="Diagram&#10;&#10;Description automatically generated">
            <a:extLst>
              <a:ext uri="{FF2B5EF4-FFF2-40B4-BE49-F238E27FC236}">
                <a16:creationId xmlns:a16="http://schemas.microsoft.com/office/drawing/2014/main" id="{7171B701-4AD4-446F-8A20-85F7D047CA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5947" y="1584068"/>
            <a:ext cx="9274866" cy="3912492"/>
          </a:xfrm>
        </p:spPr>
      </p:pic>
    </p:spTree>
    <p:extLst>
      <p:ext uri="{BB962C8B-B14F-4D97-AF65-F5344CB8AC3E}">
        <p14:creationId xmlns:p14="http://schemas.microsoft.com/office/powerpoint/2010/main" val="3367849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4" name="Content Placeholder 3">
            <a:extLst>
              <a:ext uri="{FF2B5EF4-FFF2-40B4-BE49-F238E27FC236}">
                <a16:creationId xmlns:a16="http://schemas.microsoft.com/office/drawing/2014/main" id="{73E81687-8DBA-4004-91BB-5089EE6DA719}"/>
              </a:ext>
            </a:extLst>
          </p:cNvPr>
          <p:cNvSpPr>
            <a:spLocks noGrp="1"/>
          </p:cNvSpPr>
          <p:nvPr>
            <p:ph idx="1"/>
          </p:nvPr>
        </p:nvSpPr>
        <p:spPr/>
        <p:txBody>
          <a:bodyPr/>
          <a:lstStyle/>
          <a:p>
            <a:r>
              <a:rPr lang="en-CA" dirty="0"/>
              <a:t>Showcase results we want to from Phase 1 and add animations</a:t>
            </a:r>
          </a:p>
        </p:txBody>
      </p:sp>
      <p:pic>
        <p:nvPicPr>
          <p:cNvPr id="7" name="Picture 6">
            <a:extLst>
              <a:ext uri="{FF2B5EF4-FFF2-40B4-BE49-F238E27FC236}">
                <a16:creationId xmlns:a16="http://schemas.microsoft.com/office/drawing/2014/main" id="{54942EAD-9DC1-4D93-BAFA-0AD2F22E85FA}"/>
              </a:ext>
            </a:extLst>
          </p:cNvPr>
          <p:cNvPicPr/>
          <p:nvPr/>
        </p:nvPicPr>
        <p:blipFill>
          <a:blip r:embed="rId3"/>
          <a:stretch>
            <a:fillRect/>
          </a:stretch>
        </p:blipFill>
        <p:spPr>
          <a:xfrm>
            <a:off x="2017236" y="2238272"/>
            <a:ext cx="5087620" cy="3319145"/>
          </a:xfrm>
          <a:prstGeom prst="rect">
            <a:avLst/>
          </a:prstGeom>
        </p:spPr>
      </p:pic>
      <p:pic>
        <p:nvPicPr>
          <p:cNvPr id="8" name="Picture 7">
            <a:extLst>
              <a:ext uri="{FF2B5EF4-FFF2-40B4-BE49-F238E27FC236}">
                <a16:creationId xmlns:a16="http://schemas.microsoft.com/office/drawing/2014/main" id="{9225BDC5-4BBA-4E44-B587-D2B9DDE0146B}"/>
              </a:ext>
            </a:extLst>
          </p:cNvPr>
          <p:cNvPicPr/>
          <p:nvPr/>
        </p:nvPicPr>
        <p:blipFill>
          <a:blip r:embed="rId4"/>
          <a:stretch>
            <a:fillRect/>
          </a:stretch>
        </p:blipFill>
        <p:spPr>
          <a:xfrm>
            <a:off x="7234079" y="2551961"/>
            <a:ext cx="4448175" cy="2691765"/>
          </a:xfrm>
          <a:prstGeom prst="rect">
            <a:avLst/>
          </a:prstGeom>
        </p:spPr>
      </p:pic>
    </p:spTree>
    <p:extLst>
      <p:ext uri="{BB962C8B-B14F-4D97-AF65-F5344CB8AC3E}">
        <p14:creationId xmlns:p14="http://schemas.microsoft.com/office/powerpoint/2010/main" val="3374928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pic>
        <p:nvPicPr>
          <p:cNvPr id="6" name="Content Placeholder 5" descr="Diagram&#10;&#10;Description automatically generated">
            <a:extLst>
              <a:ext uri="{FF2B5EF4-FFF2-40B4-BE49-F238E27FC236}">
                <a16:creationId xmlns:a16="http://schemas.microsoft.com/office/drawing/2014/main" id="{90279103-56EC-429D-8AF7-4C6BDD85A9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3797" y="1485901"/>
            <a:ext cx="8891308" cy="4132580"/>
          </a:xfrm>
        </p:spPr>
      </p:pic>
    </p:spTree>
    <p:extLst>
      <p:ext uri="{BB962C8B-B14F-4D97-AF65-F5344CB8AC3E}">
        <p14:creationId xmlns:p14="http://schemas.microsoft.com/office/powerpoint/2010/main" val="88714279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13316</TotalTime>
  <Words>5040</Words>
  <Application>Microsoft Office PowerPoint</Application>
  <PresentationFormat>Custom</PresentationFormat>
  <Paragraphs>480</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Symbol</vt:lpstr>
      <vt:lpstr>Calibri</vt:lpstr>
      <vt:lpstr>Consolas</vt:lpstr>
      <vt:lpstr>맑은 고딕</vt:lpstr>
      <vt:lpstr>Calibri Light</vt:lpstr>
      <vt:lpstr>Noto Sans</vt:lpstr>
      <vt:lpstr>굴림체</vt:lpstr>
      <vt:lpstr>Arial</vt:lpstr>
      <vt:lpstr>Office 테마</vt:lpstr>
      <vt:lpstr>PROJECT RAPTORS REBOUND</vt:lpstr>
      <vt:lpstr>The Client</vt:lpstr>
      <vt:lpstr>Objectives</vt:lpstr>
      <vt:lpstr>Data</vt:lpstr>
      <vt:lpstr>Initial Analysis</vt:lpstr>
      <vt:lpstr>Initial Analysis</vt:lpstr>
      <vt:lpstr>Data Analysis – Phase 1</vt:lpstr>
      <vt:lpstr>Data Analysis Results – Phase 1</vt:lpstr>
      <vt:lpstr>Data Analysis – Phase 2</vt:lpstr>
      <vt:lpstr>Data Analysis Results – Phase 2 – reorder 10, 11</vt:lpstr>
      <vt:lpstr>Results</vt:lpstr>
      <vt:lpstr>Recommendations</vt:lpstr>
      <vt:lpstr>Recommendations</vt:lpstr>
      <vt:lpstr>PowerPoint Presentation</vt:lpstr>
      <vt:lpstr>THANK YOU</vt:lpstr>
      <vt:lpstr>BLANK Delete everything from this slide onwards</vt:lpstr>
      <vt:lpstr>Reference Instructions</vt:lpstr>
      <vt:lpstr>[Template - Insert Title]</vt:lpstr>
      <vt:lpstr>PowerPoint Presentation</vt:lpstr>
      <vt:lpstr>Preliminary Results</vt:lpstr>
      <vt:lpstr>Preliminary Results – Correlation Matrix</vt:lpstr>
      <vt:lpstr>Preliminary Results</vt:lpstr>
      <vt:lpstr>Preliminary Results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251</cp:revision>
  <dcterms:created xsi:type="dcterms:W3CDTF">2010-02-01T08:03:16Z</dcterms:created>
  <dcterms:modified xsi:type="dcterms:W3CDTF">2021-04-09T00:51:41Z</dcterms:modified>
  <cp:category>www.slidemembers.com</cp:category>
</cp:coreProperties>
</file>